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607" r:id="rId2"/>
    <p:sldId id="610" r:id="rId3"/>
    <p:sldId id="611" r:id="rId4"/>
    <p:sldId id="612" r:id="rId5"/>
    <p:sldId id="614" r:id="rId6"/>
    <p:sldId id="613" r:id="rId7"/>
    <p:sldId id="618" r:id="rId8"/>
    <p:sldId id="619" r:id="rId9"/>
    <p:sldId id="620" r:id="rId10"/>
    <p:sldId id="621" r:id="rId11"/>
    <p:sldId id="623" r:id="rId12"/>
    <p:sldId id="624" r:id="rId13"/>
    <p:sldId id="640" r:id="rId14"/>
    <p:sldId id="625" r:id="rId15"/>
    <p:sldId id="626" r:id="rId16"/>
    <p:sldId id="627" r:id="rId17"/>
    <p:sldId id="628" r:id="rId18"/>
    <p:sldId id="629" r:id="rId19"/>
    <p:sldId id="630" r:id="rId20"/>
    <p:sldId id="631" r:id="rId21"/>
    <p:sldId id="632" r:id="rId22"/>
    <p:sldId id="633" r:id="rId23"/>
    <p:sldId id="634" r:id="rId24"/>
    <p:sldId id="635" r:id="rId25"/>
    <p:sldId id="636" r:id="rId26"/>
    <p:sldId id="616" r:id="rId27"/>
    <p:sldId id="637" r:id="rId28"/>
    <p:sldId id="645" r:id="rId29"/>
    <p:sldId id="639" r:id="rId30"/>
    <p:sldId id="642" r:id="rId31"/>
    <p:sldId id="643" r:id="rId32"/>
    <p:sldId id="64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222"/>
    <a:srgbClr val="0432FF"/>
    <a:srgbClr val="00FA00"/>
    <a:srgbClr val="17385F"/>
    <a:srgbClr val="BC2922"/>
    <a:srgbClr val="950F05"/>
    <a:srgbClr val="F85A5A"/>
    <a:srgbClr val="F51111"/>
    <a:srgbClr val="EB1B1B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07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157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tw/search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14</a:t>
            </a:r>
            <a:r>
              <a:rPr lang="zh-TW" altLang="en-US" dirty="0"/>
              <a:t>章　資訊科技的合理使用</a:t>
            </a:r>
          </a:p>
        </p:txBody>
      </p:sp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35F8E6B-B39E-054B-A51A-7C474E61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案例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40294606-C461-954A-9E6E-9AD7176C1D3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57400" y="1262644"/>
            <a:ext cx="5264150" cy="5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7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FA97BF4-DD7C-E647-9E0F-6039355B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</a:t>
            </a:r>
            <a:r>
              <a:rPr kumimoji="1" lang="en-US" altLang="zh-TW" dirty="0"/>
              <a:t>-</a:t>
            </a:r>
            <a:r>
              <a:rPr kumimoji="1" lang="zh-TW" altLang="en-US" dirty="0"/>
              <a:t>搜尋創用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「允許改作」的作品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9092854-FE9D-694B-A209-4240B992D14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當我們需要圖片、音樂、影片等素材時，如何以關鍵字尋找創用</a:t>
            </a:r>
            <a:r>
              <a:rPr lang="en-US" altLang="zh-TW" b="0" dirty="0"/>
              <a:t>CC</a:t>
            </a:r>
            <a:r>
              <a:rPr lang="zh-TW" altLang="en-US" b="0" dirty="0"/>
              <a:t>授權的素材呢？</a:t>
            </a:r>
            <a:r>
              <a:rPr lang="en-US" altLang="zh-TW" b="0" dirty="0"/>
              <a:t>Flickr</a:t>
            </a:r>
            <a:r>
              <a:rPr lang="zh-TW" altLang="en-US" b="0" dirty="0"/>
              <a:t>、</a:t>
            </a:r>
            <a:r>
              <a:rPr lang="en-US" altLang="zh-TW" b="0" dirty="0"/>
              <a:t>YouTube</a:t>
            </a:r>
            <a:r>
              <a:rPr lang="zh-TW" altLang="en-US" b="0" dirty="0"/>
              <a:t>網站都有設立專區，而這裡我們隨著台灣創用</a:t>
            </a:r>
            <a:r>
              <a:rPr lang="en-US" altLang="zh-TW" b="0" dirty="0"/>
              <a:t>CC</a:t>
            </a:r>
            <a:r>
              <a:rPr lang="zh-TW" altLang="en-US" b="0" dirty="0"/>
              <a:t>網站的引導，前往搜尋「允許改作」的作品。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7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48462FC-3D58-C046-BDCA-3F53A993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8153400" cy="818362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/>
              <a:t>實例演練</a:t>
            </a:r>
            <a:r>
              <a:rPr kumimoji="1" lang="en-US" altLang="zh-TW" dirty="0"/>
              <a:t>-</a:t>
            </a:r>
            <a:r>
              <a:rPr kumimoji="1" lang="zh-TW" altLang="en-US" dirty="0"/>
              <a:t>搜尋創用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「允許改作」的作品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01 </a:t>
            </a:r>
            <a:r>
              <a:rPr lang="zh-TW" altLang="en-US" b="0" dirty="0"/>
              <a:t>搜尋關鍵字「台灣創用</a:t>
            </a:r>
            <a:r>
              <a:rPr lang="en-US" altLang="zh-TW" b="0" dirty="0"/>
              <a:t>CC</a:t>
            </a:r>
            <a:r>
              <a:rPr lang="zh-TW" altLang="en-US" b="0" dirty="0"/>
              <a:t>素材搜尋」，或直接連到台灣創用</a:t>
            </a:r>
            <a:r>
              <a:rPr lang="en-US" altLang="zh-TW" b="0" dirty="0"/>
              <a:t>CC</a:t>
            </a:r>
            <a:r>
              <a:rPr lang="zh-TW" altLang="en-US" b="0" dirty="0"/>
              <a:t>的素材</a:t>
            </a:r>
          </a:p>
          <a:p>
            <a:pPr marL="0" indent="0">
              <a:buNone/>
            </a:pPr>
            <a:r>
              <a:rPr lang="zh-TW" altLang="en-US" b="0" dirty="0"/>
              <a:t>搜尋網頁</a:t>
            </a:r>
            <a:r>
              <a:rPr lang="en-US" altLang="zh-TW" b="0" dirty="0">
                <a:hlinkClick r:id="rId2"/>
              </a:rPr>
              <a:t>http://creativecommons.tw/search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選擇選單中的「創用</a:t>
            </a:r>
            <a:r>
              <a:rPr lang="en-US" altLang="zh-TW" sz="2800" b="0" dirty="0"/>
              <a:t>CC</a:t>
            </a:r>
            <a:r>
              <a:rPr lang="zh-TW" altLang="en-US" sz="2800" b="0" dirty="0"/>
              <a:t>授權／素材搜尋」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輸入關鍵字「人工智慧」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搜尋網站指定為「</a:t>
            </a:r>
            <a:r>
              <a:rPr lang="en-US" altLang="zh-TW" sz="2800" b="0" dirty="0" err="1"/>
              <a:t>Goolge</a:t>
            </a:r>
            <a:r>
              <a:rPr lang="zh-TW" altLang="en-US" sz="2800" b="0" dirty="0"/>
              <a:t>圖片」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搜尋方式選擇「利用方式」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5</a:t>
            </a:r>
            <a:r>
              <a:rPr lang="en-US" altLang="zh-TW" sz="2800" dirty="0"/>
              <a:t> </a:t>
            </a:r>
            <a:r>
              <a:rPr lang="zh-TW" altLang="en-US" sz="2800" b="0" dirty="0"/>
              <a:t>勾選「允許改作」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6</a:t>
            </a:r>
            <a:r>
              <a:rPr lang="en-US" altLang="zh-TW" sz="2800" dirty="0"/>
              <a:t> </a:t>
            </a:r>
            <a:r>
              <a:rPr lang="zh-TW" altLang="en-US" sz="2800" b="0" dirty="0"/>
              <a:t>按下「</a:t>
            </a:r>
            <a:r>
              <a:rPr lang="en-US" altLang="zh-TW" sz="2800" b="0" dirty="0"/>
              <a:t>Search</a:t>
            </a:r>
            <a:r>
              <a:rPr lang="zh-TW" altLang="en-US" sz="2800" b="0" dirty="0"/>
              <a:t>」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7375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20090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xmlns="" id="{F48462FC-3D58-C046-BDCA-3F53A993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</a:t>
            </a:r>
            <a:r>
              <a:rPr kumimoji="1" lang="en-US" altLang="zh-TW" dirty="0"/>
              <a:t>-</a:t>
            </a:r>
            <a:r>
              <a:rPr kumimoji="1" lang="zh-TW" altLang="en-US" dirty="0"/>
              <a:t>搜尋創用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「允許改作」的作品</a:t>
            </a:r>
          </a:p>
        </p:txBody>
      </p:sp>
    </p:spTree>
    <p:extLst>
      <p:ext uri="{BB962C8B-B14F-4D97-AF65-F5344CB8AC3E}">
        <p14:creationId xmlns:p14="http://schemas.microsoft.com/office/powerpoint/2010/main" val="172727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xmlns="" id="{F48462FC-3D58-C046-BDCA-3F53A993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</a:t>
            </a:r>
            <a:r>
              <a:rPr kumimoji="1" lang="en-US" altLang="zh-TW" dirty="0"/>
              <a:t>-</a:t>
            </a:r>
            <a:r>
              <a:rPr kumimoji="1" lang="zh-TW" altLang="en-US" dirty="0"/>
              <a:t>搜尋創用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「允許改作」的作品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02 </a:t>
            </a:r>
            <a:r>
              <a:rPr lang="zh-TW" altLang="en-US" b="0" dirty="0"/>
              <a:t>來到</a:t>
            </a:r>
            <a:r>
              <a:rPr lang="en-US" altLang="zh-TW" b="0" dirty="0"/>
              <a:t>Google</a:t>
            </a:r>
            <a:r>
              <a:rPr lang="zh-TW" altLang="en-US" b="0" dirty="0"/>
              <a:t>網站的圖片搜尋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自動出現</a:t>
            </a:r>
            <a:r>
              <a:rPr lang="en-US" altLang="zh-TW" sz="2800" b="0" dirty="0"/>
              <a:t>Google</a:t>
            </a:r>
            <a:r>
              <a:rPr lang="zh-TW" altLang="en-US" sz="2800" b="0" dirty="0"/>
              <a:t>圖片的搜尋結果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符合「標示為允許以非商業用途再利用」的結果</a:t>
            </a:r>
            <a:endParaRPr lang="zh-TW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971800"/>
            <a:ext cx="5424488" cy="3642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99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CDA6773-56E0-3E47-AA1B-534B93FB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將自己的作品以創用</a:t>
            </a:r>
            <a:r>
              <a:rPr lang="en" altLang="zh-TW" dirty="0"/>
              <a:t>CC</a:t>
            </a:r>
            <a:r>
              <a:rPr lang="zh-TW" altLang="en-US" dirty="0"/>
              <a:t>授權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如何將自己的作品以創用</a:t>
            </a:r>
            <a:r>
              <a:rPr lang="en-US" altLang="zh-TW" b="0" dirty="0"/>
              <a:t>CC</a:t>
            </a:r>
            <a:r>
              <a:rPr lang="zh-TW" altLang="en-US" b="0" dirty="0"/>
              <a:t>授權釋出呢？方法很簡單，常用的方式有三種</a:t>
            </a:r>
            <a:endParaRPr lang="en-US" altLang="zh-TW" b="0" dirty="0"/>
          </a:p>
          <a:p>
            <a:pPr marL="1611313" indent="-357188">
              <a:spcBef>
                <a:spcPts val="1200"/>
              </a:spcBef>
              <a:buNone/>
            </a:pPr>
            <a:endParaRPr lang="en-US" altLang="zh-TW" sz="2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70739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93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2C1216-3C21-DC46-A008-EC9741DB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實例演練－製作創用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授權資訊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E28DE06-599F-4647-88A4-2CD353F7927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假設我們完成一支影片，名為「達達的馬達聲」，打算以創用</a:t>
            </a:r>
            <a:r>
              <a:rPr lang="en-US" altLang="zh-TW" b="0" dirty="0"/>
              <a:t>CC</a:t>
            </a:r>
            <a:r>
              <a:rPr lang="zh-TW" altLang="en-US" b="0" dirty="0"/>
              <a:t>「姓名標示</a:t>
            </a:r>
            <a:r>
              <a:rPr lang="en-US" altLang="zh-TW" b="0" dirty="0"/>
              <a:t>-</a:t>
            </a:r>
            <a:r>
              <a:rPr lang="zh-TW" altLang="en-US" b="0" dirty="0"/>
              <a:t>非商業性</a:t>
            </a:r>
            <a:r>
              <a:rPr lang="en-US" altLang="zh-TW" b="0" dirty="0"/>
              <a:t>-</a:t>
            </a:r>
            <a:r>
              <a:rPr lang="zh-TW" altLang="en-US" b="0" dirty="0"/>
              <a:t>相同方式分享」的條款在網路上授權，那麼「台灣創用</a:t>
            </a:r>
            <a:r>
              <a:rPr lang="en-US" altLang="zh-TW" b="0" dirty="0"/>
              <a:t>CC</a:t>
            </a:r>
            <a:r>
              <a:rPr lang="zh-TW" altLang="en-US" b="0" dirty="0"/>
              <a:t>」的授權精靈可以幫我們產生以下的授權資訊。</a:t>
            </a:r>
            <a:endParaRPr kumimoji="1"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173" y="4114799"/>
            <a:ext cx="50482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60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2EB21B5-D541-BE44-87AA-AFC7A6D6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實例演練－製作創用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授權資訊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01 </a:t>
            </a:r>
            <a:r>
              <a:rPr lang="zh-TW" altLang="en-US" b="0" dirty="0"/>
              <a:t>搜尋關鍵字「台灣創用</a:t>
            </a:r>
            <a:r>
              <a:rPr lang="en-US" altLang="zh-TW" b="0" dirty="0"/>
              <a:t>CC</a:t>
            </a:r>
            <a:r>
              <a:rPr lang="zh-TW" altLang="en-US" b="0" dirty="0"/>
              <a:t>」，或直接連線到台灣創用</a:t>
            </a:r>
            <a:r>
              <a:rPr lang="en-US" altLang="zh-TW" b="0" dirty="0"/>
              <a:t>CC</a:t>
            </a:r>
            <a:r>
              <a:rPr lang="zh-TW" altLang="en-US" b="0" dirty="0"/>
              <a:t>計畫網站</a:t>
            </a:r>
            <a:r>
              <a:rPr lang="en-US" altLang="zh-TW" b="0" dirty="0"/>
              <a:t>http://creativecommons.tw/</a:t>
            </a:r>
            <a:r>
              <a:rPr lang="zh-TW" altLang="en-US" b="0" dirty="0"/>
              <a:t>，並找到授權精靈</a:t>
            </a:r>
            <a:endParaRPr lang="en-US" altLang="zh-TW" b="0" dirty="0"/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前往台灣創用</a:t>
            </a:r>
            <a:r>
              <a:rPr lang="en-US" altLang="zh-TW" sz="2800" b="0" dirty="0"/>
              <a:t>CC</a:t>
            </a:r>
            <a:r>
              <a:rPr lang="zh-TW" altLang="en-US" sz="2800" b="0" dirty="0"/>
              <a:t>計畫網站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點選「創用</a:t>
            </a:r>
            <a:r>
              <a:rPr lang="en-US" altLang="zh-TW" sz="2800" b="0" dirty="0"/>
              <a:t>CC</a:t>
            </a:r>
            <a:r>
              <a:rPr lang="zh-TW" altLang="en-US" sz="2800" b="0" dirty="0"/>
              <a:t>授權／授權精靈」選單</a:t>
            </a:r>
            <a:endParaRPr lang="zh-TW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4038600"/>
            <a:ext cx="71818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87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xmlns="" id="{42EB21B5-D541-BE44-87AA-AFC7A6D6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實例演練－製作創用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授權資訊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02 </a:t>
            </a:r>
            <a:r>
              <a:rPr lang="zh-TW" altLang="en-US" b="0" dirty="0"/>
              <a:t>決定授權方式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允許商業用？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允許改作？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填寫其他附加資訊</a:t>
            </a:r>
          </a:p>
          <a:p>
            <a:pPr marL="0" indent="358775">
              <a:buNone/>
            </a:pPr>
            <a:r>
              <a:rPr lang="zh-TW" altLang="en-US" sz="2400" b="0" dirty="0"/>
              <a:t>著作格式</a:t>
            </a:r>
          </a:p>
          <a:p>
            <a:pPr marL="0" indent="358775">
              <a:buNone/>
            </a:pPr>
            <a:r>
              <a:rPr lang="zh-TW" altLang="en-US" sz="2400" b="0" dirty="0"/>
              <a:t>著作名稱</a:t>
            </a:r>
          </a:p>
          <a:p>
            <a:pPr marL="0" indent="358775">
              <a:buNone/>
            </a:pPr>
            <a:r>
              <a:rPr lang="zh-TW" altLang="en-US" sz="2400" b="0" dirty="0"/>
              <a:t>作者姓名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點選「選擇一份授權條款」</a:t>
            </a:r>
            <a:endParaRPr lang="en-US" altLang="zh-TW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19200"/>
            <a:ext cx="3751953" cy="515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638800"/>
            <a:ext cx="3081338" cy="107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566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3A25B91-2A7D-1F44-BCB1-18AEED60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實例演練－製作創用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授權資訊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1347788" indent="-1347788" algn="l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 </a:t>
            </a:r>
            <a:r>
              <a:rPr lang="zh-TW" altLang="en-US" b="0" dirty="0"/>
              <a:t>產生並複製</a:t>
            </a:r>
            <a:r>
              <a:rPr lang="en-US" altLang="zh-TW" b="0" dirty="0"/>
              <a:t/>
            </a:r>
            <a:br>
              <a:rPr lang="en-US" altLang="zh-TW" b="0" dirty="0"/>
            </a:br>
            <a:r>
              <a:rPr lang="zh-TW" altLang="en-US" b="0" dirty="0"/>
              <a:t>結果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選擇圖案</a:t>
            </a:r>
          </a:p>
          <a:p>
            <a:pPr marL="358775" indent="-358775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複製這段圖示及文字</a:t>
            </a:r>
            <a:r>
              <a:rPr lang="en-US" altLang="zh-TW" sz="2800" b="0" dirty="0"/>
              <a:t/>
            </a:r>
            <a:br>
              <a:rPr lang="en-US" altLang="zh-TW" sz="2800" b="0" dirty="0"/>
            </a:br>
            <a:r>
              <a:rPr lang="zh-TW" altLang="en-US" sz="2800" b="0" dirty="0"/>
              <a:t>到自己的文件中</a:t>
            </a:r>
            <a:endParaRPr lang="zh-TW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47800"/>
            <a:ext cx="44386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14-1</a:t>
            </a:r>
            <a:r>
              <a:rPr kumimoji="1" lang="zh-TW" altLang="en-US" dirty="0"/>
              <a:t>　智慧財產權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智慧財產權</a:t>
            </a:r>
            <a:r>
              <a:rPr lang="zh-TW" altLang="en-US" dirty="0"/>
              <a:t>包含</a:t>
            </a:r>
            <a:endParaRPr lang="en-US" altLang="zh-TW" dirty="0"/>
          </a:p>
          <a:p>
            <a:pPr lvl="1"/>
            <a:r>
              <a:rPr lang="zh-TW" altLang="en-US" dirty="0"/>
              <a:t>商標權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著作權</a:t>
            </a:r>
            <a:r>
              <a:rPr lang="zh-TW" altLang="en-US" dirty="0"/>
              <a:t>（</a:t>
            </a:r>
            <a:r>
              <a:rPr lang="en" altLang="zh-TW" dirty="0"/>
              <a:t>Copyright</a:t>
            </a:r>
            <a:r>
              <a:rPr lang="zh-TW" altLang="en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專利權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93DE513-DE59-3049-AAA5-F919DE460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19" y="3672742"/>
            <a:ext cx="8322129" cy="29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78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8757A78-33AE-D243-A89F-74F490763B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我們打算把名為「達達的馬達聲」影片，以採用創用</a:t>
            </a:r>
            <a:r>
              <a:rPr lang="en-US" altLang="zh-TW" b="0" dirty="0"/>
              <a:t>CC</a:t>
            </a:r>
            <a:r>
              <a:rPr lang="zh-TW" altLang="en-US" b="0" dirty="0"/>
              <a:t>「姓名標示」的方式在</a:t>
            </a:r>
            <a:r>
              <a:rPr lang="en-US" altLang="zh-TW" b="0" dirty="0"/>
              <a:t>YouTube</a:t>
            </a:r>
            <a:r>
              <a:rPr lang="zh-TW" altLang="en-US" b="0" dirty="0"/>
              <a:t>上授權。影片上傳公開後，使用者可以看到授權方式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769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A245C843-0F82-A047-8FC0-1FDA3B22A4E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80941" y="1412875"/>
            <a:ext cx="5017068" cy="4824413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xmlns="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</p:spTree>
    <p:extLst>
      <p:ext uri="{BB962C8B-B14F-4D97-AF65-F5344CB8AC3E}">
        <p14:creationId xmlns:p14="http://schemas.microsoft.com/office/powerpoint/2010/main" val="31080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xmlns="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01 </a:t>
            </a:r>
            <a:r>
              <a:rPr lang="zh-TW" altLang="en-US" b="0" dirty="0"/>
              <a:t>搜尋關鍵字「</a:t>
            </a:r>
            <a:r>
              <a:rPr lang="en-US" altLang="zh-TW" b="0" dirty="0"/>
              <a:t>YouTube</a:t>
            </a:r>
            <a:r>
              <a:rPr lang="zh-TW" altLang="en-US" b="0" dirty="0"/>
              <a:t>」，或直接連到網站</a:t>
            </a:r>
            <a:r>
              <a:rPr lang="en-US" altLang="zh-TW" b="0" dirty="0"/>
              <a:t>http://www.youtube.com</a:t>
            </a:r>
            <a:r>
              <a:rPr lang="zh-TW" altLang="en-US" b="0" dirty="0"/>
              <a:t>，並上傳影片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確定已登入</a:t>
            </a:r>
          </a:p>
          <a:p>
            <a:pPr marL="268288" indent="-268288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選「建立影片」</a:t>
            </a:r>
            <a:r>
              <a:rPr lang="en-US" altLang="zh-TW" sz="2800" b="0" dirty="0"/>
              <a:t/>
            </a:r>
            <a:br>
              <a:rPr lang="en-US" altLang="zh-TW" sz="2800" b="0" dirty="0"/>
            </a:br>
            <a:r>
              <a:rPr lang="zh-TW" altLang="en-US" sz="2800" b="0" dirty="0"/>
              <a:t>鈕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「上傳影片」</a:t>
            </a:r>
            <a:endParaRPr lang="zh-TW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399"/>
            <a:ext cx="3238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90800"/>
            <a:ext cx="5597731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87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xmlns="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4</a:t>
            </a:r>
            <a:r>
              <a:rPr lang="en-US" altLang="zh-TW" dirty="0"/>
              <a:t> </a:t>
            </a:r>
            <a:r>
              <a:rPr lang="zh-TW" altLang="en-US" b="0" dirty="0"/>
              <a:t>由「</a:t>
            </a:r>
            <a:r>
              <a:rPr lang="en-US" altLang="zh-TW" b="0" dirty="0"/>
              <a:t>Google</a:t>
            </a:r>
            <a:r>
              <a:rPr lang="zh-TW" altLang="en-US" b="0" dirty="0"/>
              <a:t>相簿」匯入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5</a:t>
            </a:r>
            <a:r>
              <a:rPr lang="en-US" altLang="zh-TW" dirty="0"/>
              <a:t> </a:t>
            </a:r>
            <a:r>
              <a:rPr lang="zh-TW" altLang="en-US" b="0" dirty="0"/>
              <a:t>或由硬碟「選取要上傳的檔案」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6</a:t>
            </a:r>
            <a:r>
              <a:rPr lang="en-US" altLang="zh-TW" dirty="0"/>
              <a:t> </a:t>
            </a:r>
            <a:r>
              <a:rPr lang="zh-TW" altLang="en-US" b="0" dirty="0"/>
              <a:t>或直接以拖曳方式，將檔案拉到此框中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43548"/>
            <a:ext cx="5903193" cy="334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659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xmlns="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02 </a:t>
            </a:r>
            <a:r>
              <a:rPr lang="zh-TW" altLang="en-US" b="0" dirty="0"/>
              <a:t>標記影片</a:t>
            </a:r>
          </a:p>
          <a:p>
            <a:pPr marL="0" indent="0">
              <a:buNone/>
            </a:pPr>
            <a:r>
              <a:rPr lang="zh-TW" altLang="en-US" b="0" dirty="0"/>
              <a:t>在「基本資訊」頁籤中，填入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標題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說明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關鍵詞</a:t>
            </a:r>
            <a:endParaRPr lang="zh-TW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90800"/>
            <a:ext cx="6822141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149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xmlns="" id="{B2AFEAC5-ABD7-104C-BE63-AA605339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實例演練－採用創用</a:t>
            </a:r>
            <a:r>
              <a:rPr kumimoji="1" lang="en-US" altLang="zh-TW" dirty="0"/>
              <a:t>CC</a:t>
            </a:r>
            <a:r>
              <a:rPr kumimoji="1" lang="zh-TW" altLang="en-US" dirty="0"/>
              <a:t>「姓名標示」在</a:t>
            </a:r>
            <a:r>
              <a:rPr kumimoji="1" lang="en-US" altLang="zh-TW" dirty="0"/>
              <a:t>YouTube</a:t>
            </a:r>
            <a:r>
              <a:rPr kumimoji="1" lang="zh-TW" altLang="en-US" dirty="0"/>
              <a:t>上授權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Step 03 </a:t>
            </a:r>
            <a:r>
              <a:rPr lang="zh-TW" altLang="en-US" b="0" dirty="0"/>
              <a:t>創用</a:t>
            </a:r>
            <a:r>
              <a:rPr lang="en-US" altLang="zh-TW" b="0" dirty="0"/>
              <a:t>CC</a:t>
            </a:r>
            <a:r>
              <a:rPr lang="zh-TW" altLang="en-US" b="0" dirty="0"/>
              <a:t>授權影片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進入「進階設定」頁籤</a:t>
            </a:r>
          </a:p>
          <a:p>
            <a:pPr marL="358775" indent="-358775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點選「授權和權利擁有權」下的「創用</a:t>
            </a:r>
            <a:r>
              <a:rPr lang="en-US" altLang="zh-TW" sz="2800" b="0" dirty="0"/>
              <a:t>CC-</a:t>
            </a:r>
            <a:r>
              <a:rPr lang="zh-TW" altLang="en-US" sz="2800" b="0" dirty="0"/>
              <a:t>姓名標示」</a:t>
            </a:r>
          </a:p>
          <a:p>
            <a:pPr marL="0" indent="0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最後按</a:t>
            </a:r>
            <a:r>
              <a:rPr lang="en-US" altLang="zh-TW" sz="2800" b="0" dirty="0"/>
              <a:t/>
            </a:r>
            <a:br>
              <a:rPr lang="en-US" altLang="zh-TW" sz="2800" b="0" dirty="0"/>
            </a:br>
            <a:r>
              <a:rPr lang="zh-TW" altLang="en-US" sz="2800" b="0" dirty="0"/>
              <a:t>「發佈」</a:t>
            </a:r>
            <a:endParaRPr lang="zh-TW" altLang="en-US" sz="28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0"/>
            <a:ext cx="6537614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90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14-3</a:t>
            </a:r>
            <a:r>
              <a:rPr kumimoji="1" lang="zh-TW" altLang="en-US" dirty="0"/>
              <a:t>　開放原始碼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開放原始碼</a:t>
            </a:r>
            <a:r>
              <a:rPr lang="zh-TW" altLang="en-US" dirty="0"/>
              <a:t>（</a:t>
            </a:r>
            <a:r>
              <a:rPr lang="en" altLang="zh-TW" dirty="0"/>
              <a:t>Open Source</a:t>
            </a:r>
            <a:r>
              <a:rPr lang="zh-TW" altLang="en" dirty="0"/>
              <a:t>）</a:t>
            </a:r>
            <a:r>
              <a:rPr lang="zh-TW" altLang="en-US" dirty="0"/>
              <a:t> ，簡稱「開源」，指電腦軟體開發者在發布軟體時</a:t>
            </a:r>
            <a:endParaRPr lang="en-US" altLang="zh-TW" dirty="0"/>
          </a:p>
          <a:p>
            <a:pPr lvl="1"/>
            <a:r>
              <a:rPr lang="zh-TW" altLang="en-US" dirty="0"/>
              <a:t>一併公開軟體的程式碼</a:t>
            </a:r>
            <a:endParaRPr lang="en-US" altLang="zh-TW" dirty="0"/>
          </a:p>
          <a:p>
            <a:pPr lvl="1"/>
            <a:r>
              <a:rPr lang="zh-TW" altLang="en-US" dirty="0"/>
              <a:t>並允許他人可以自由地再散布</a:t>
            </a:r>
            <a:endParaRPr lang="en-US" altLang="zh-TW" dirty="0"/>
          </a:p>
          <a:p>
            <a:pPr lvl="1"/>
            <a:r>
              <a:rPr lang="zh-TW" altLang="en-US" dirty="0"/>
              <a:t>或經修改後產生衍生作品。</a:t>
            </a:r>
          </a:p>
          <a:p>
            <a:endParaRPr kumimoji="1" lang="en-US" altLang="zh-TW" dirty="0"/>
          </a:p>
          <a:p>
            <a:r>
              <a:rPr lang="zh-TW" altLang="en-US" dirty="0"/>
              <a:t>例如：</a:t>
            </a:r>
            <a:r>
              <a:rPr lang="en" altLang="zh-TW" dirty="0"/>
              <a:t>Android</a:t>
            </a:r>
            <a:r>
              <a:rPr lang="zh-TW" altLang="en-US" dirty="0"/>
              <a:t>手機作業系統就是開放原始碼軟體，雖然著作權屬於原作者</a:t>
            </a:r>
            <a:r>
              <a:rPr lang="en" altLang="zh-TW" dirty="0"/>
              <a:t>Google</a:t>
            </a:r>
            <a:r>
              <a:rPr lang="zh-TW" altLang="en-US" dirty="0"/>
              <a:t>公司，但是各手機廠商基於各自需要，可以修改出各家的</a:t>
            </a:r>
            <a:r>
              <a:rPr lang="en" altLang="zh-TW" dirty="0"/>
              <a:t>Android</a:t>
            </a:r>
            <a:r>
              <a:rPr lang="zh-TW" altLang="en-US" dirty="0"/>
              <a:t>系統。</a:t>
            </a:r>
          </a:p>
        </p:txBody>
      </p:sp>
    </p:spTree>
    <p:extLst>
      <p:ext uri="{BB962C8B-B14F-4D97-AF65-F5344CB8AC3E}">
        <p14:creationId xmlns:p14="http://schemas.microsoft.com/office/powerpoint/2010/main" val="995075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920EAE2-FCB5-EE49-A3DE-30FB1235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開放原始碼的定義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5E32E3B-58C4-AA45-97EA-0BA3A6CDA1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/>
          <a:p>
            <a:r>
              <a:rPr lang="zh-TW" altLang="en-US" dirty="0"/>
              <a:t>公開原始碼。</a:t>
            </a:r>
          </a:p>
          <a:p>
            <a:r>
              <a:rPr lang="zh-TW" altLang="en-US" dirty="0"/>
              <a:t>允許自由再散布原始碼。</a:t>
            </a:r>
          </a:p>
          <a:p>
            <a:r>
              <a:rPr lang="zh-TW" altLang="en-US" dirty="0"/>
              <a:t>允許修改原始碼及產生衍生作品。</a:t>
            </a:r>
          </a:p>
          <a:p>
            <a:r>
              <a:rPr lang="zh-TW" altLang="en-US" dirty="0"/>
              <a:t>需保持原始的程式碼完整性，衍生作品需以不同的版本號碼以與原始的程式碼做區別。</a:t>
            </a:r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6786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6E1F894-6993-D347-A691-88A66ADD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F2218811-C178-A547-84AF-25026449F5E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70961"/>
            <a:ext cx="8153400" cy="39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43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DDCD375-3802-EE4B-92C5-6B8900EE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著作的授權流程與授權方式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3B98703D-A8F2-B446-9984-9000F7A9687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65722" y="1412875"/>
            <a:ext cx="5847506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4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著作權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著作權包含著作人格權及著作財產權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著作人格權</a:t>
            </a:r>
            <a:r>
              <a:rPr lang="zh-TW" altLang="en-US" dirty="0"/>
              <a:t>不可以轉讓或繼承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著作財產權</a:t>
            </a:r>
            <a:r>
              <a:rPr lang="zh-TW" altLang="en-US" dirty="0"/>
              <a:t>則可以轉移給他人使用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961EF20-4B0B-114F-9C9D-78C34C84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8" y="3429000"/>
            <a:ext cx="7620000" cy="30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54FCB29-8AEB-2140-91D2-D17FB948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7C23504-E3E6-384B-AD40-B4F46331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57" y="1447800"/>
            <a:ext cx="1066800" cy="330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5AC1EC0-9A46-2949-8DF2-BE992E22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05000"/>
            <a:ext cx="75590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5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54FCB29-8AEB-2140-91D2-D17FB948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7C23504-E3E6-384B-AD40-B4F46331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57" y="1447800"/>
            <a:ext cx="1066800" cy="330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91671FB8-8310-8742-BFB0-741A387CB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57" y="1905000"/>
            <a:ext cx="758911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75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54FCB29-8AEB-2140-91D2-D17FB948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實力挑戰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8FD689C-F7D3-394A-BE6B-C281EAF2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57300"/>
            <a:ext cx="6057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著作權法保護的著作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37837AE9-1E2E-FD46-8BE8-9DD1AED87A0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01859" y="1412875"/>
            <a:ext cx="5575232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合理使用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B6417D05-E638-AC44-88B5-B7AD623B79F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16657"/>
            <a:ext cx="8153400" cy="441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7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14-2</a:t>
            </a:r>
            <a:r>
              <a:rPr kumimoji="1" lang="zh-TW" altLang="en-US" dirty="0"/>
              <a:t>　創用</a:t>
            </a:r>
            <a:r>
              <a:rPr kumimoji="1" lang="en" altLang="zh-TW" dirty="0"/>
              <a:t>CC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「</a:t>
            </a:r>
            <a:r>
              <a:rPr lang="zh-TW" altLang="en-US" dirty="0">
                <a:solidFill>
                  <a:srgbClr val="FF0000"/>
                </a:solidFill>
              </a:rPr>
              <a:t>創用</a:t>
            </a:r>
            <a:r>
              <a:rPr lang="en" altLang="zh-TW" dirty="0">
                <a:solidFill>
                  <a:srgbClr val="FF0000"/>
                </a:solidFill>
              </a:rPr>
              <a:t>CC</a:t>
            </a:r>
            <a:r>
              <a:rPr lang="zh-TW" altLang="en" dirty="0"/>
              <a:t>」（</a:t>
            </a:r>
            <a:r>
              <a:rPr lang="en" altLang="zh-TW" dirty="0"/>
              <a:t>Creative Commons</a:t>
            </a:r>
            <a:r>
              <a:rPr lang="zh-TW" altLang="en" dirty="0"/>
              <a:t>，</a:t>
            </a:r>
            <a:r>
              <a:rPr lang="en" altLang="zh-TW" dirty="0"/>
              <a:t>CC</a:t>
            </a:r>
            <a:r>
              <a:rPr lang="zh-TW" altLang="en" dirty="0"/>
              <a:t>）</a:t>
            </a:r>
            <a:r>
              <a:rPr lang="zh-TW" altLang="en-US" dirty="0"/>
              <a:t>的概念來自於有些創作者樂見於自己的作品在外界流通，也歡迎大眾複製、散布或是改作。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14C0228-9B98-5741-9B16-5A986F48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137346"/>
            <a:ext cx="4876800" cy="36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0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7FED083-B9CB-274B-8907-F33FB182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創用</a:t>
            </a:r>
            <a:r>
              <a:rPr lang="en" altLang="zh-TW" dirty="0"/>
              <a:t>CC</a:t>
            </a:r>
            <a:r>
              <a:rPr lang="zh-TW" altLang="en-US" dirty="0"/>
              <a:t>授權條款的四個要素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1B04A647-EEE6-F943-A033-40AB49192D8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70902" y="1412875"/>
            <a:ext cx="6437145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6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1699E9A-8B18-2F4D-BE81-B338278F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創用</a:t>
            </a:r>
            <a:r>
              <a:rPr lang="en" altLang="zh-TW" dirty="0"/>
              <a:t>CC</a:t>
            </a:r>
            <a:r>
              <a:rPr lang="zh-TW" altLang="en-US" dirty="0"/>
              <a:t>的六種授權條款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F05F5097-89A8-764A-98AA-2B29E73BF0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36478" y="1412875"/>
            <a:ext cx="5505994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4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3A977FC-BC29-0D4B-A759-A5C16994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B14BDC8-38E4-834A-BE66-9BFB60E03FF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4648200" cy="482453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舉例來說，你撰寫了一份圖文並茂的研究報告（作品）</a:t>
            </a:r>
            <a:endParaRPr lang="en-US" altLang="zh-TW" sz="2400" dirty="0"/>
          </a:p>
          <a:p>
            <a:pPr lvl="1"/>
            <a:r>
              <a:rPr lang="zh-TW" altLang="en-US" sz="2000" dirty="0">
                <a:solidFill>
                  <a:srgbClr val="FF0000"/>
                </a:solidFill>
              </a:rPr>
              <a:t>不想讓這份作品被用於商業用途</a:t>
            </a:r>
            <a:endParaRPr lang="en-US" altLang="zh-TW" sz="2000" dirty="0"/>
          </a:p>
          <a:p>
            <a:pPr lvl="1"/>
            <a:r>
              <a:rPr lang="zh-TW" altLang="en-US" sz="2000" dirty="0"/>
              <a:t>但</a:t>
            </a:r>
            <a:r>
              <a:rPr lang="zh-TW" altLang="en-US" sz="2000" dirty="0">
                <a:solidFill>
                  <a:srgbClr val="FF0000"/>
                </a:solidFill>
              </a:rPr>
              <a:t>允許其他人改作你的作品</a:t>
            </a:r>
            <a:endParaRPr lang="en-US" altLang="zh-TW" sz="2000" dirty="0"/>
          </a:p>
          <a:p>
            <a:pPr lvl="1"/>
            <a:r>
              <a:rPr lang="zh-TW" altLang="en-US" sz="2000" dirty="0"/>
              <a:t>改作之後的作品，必須採用與你</a:t>
            </a:r>
            <a:r>
              <a:rPr lang="zh-TW" altLang="en-US" sz="2000" dirty="0">
                <a:solidFill>
                  <a:srgbClr val="FF0000"/>
                </a:solidFill>
              </a:rPr>
              <a:t>相同的授權條款分享</a:t>
            </a:r>
            <a:r>
              <a:rPr lang="zh-TW" altLang="en-US" sz="2000" dirty="0"/>
              <a:t>出去</a:t>
            </a:r>
            <a:endParaRPr lang="en-US" altLang="zh-TW" sz="2000" dirty="0"/>
          </a:p>
          <a:p>
            <a:r>
              <a:rPr lang="zh-TW" altLang="en-US" sz="2400" dirty="0"/>
              <a:t>應採用「姓名標示</a:t>
            </a:r>
            <a:r>
              <a:rPr lang="en-US" altLang="zh-TW" sz="2400" dirty="0"/>
              <a:t>-</a:t>
            </a:r>
            <a:r>
              <a:rPr lang="zh-TW" altLang="en-US" sz="2400" dirty="0"/>
              <a:t>非商業性</a:t>
            </a:r>
            <a:r>
              <a:rPr lang="en-US" altLang="zh-TW" sz="2400" dirty="0"/>
              <a:t>-</a:t>
            </a:r>
            <a:r>
              <a:rPr lang="zh-TW" altLang="en-US" sz="2400" dirty="0"/>
              <a:t>相同方式分享」授權條款，即</a:t>
            </a:r>
          </a:p>
          <a:p>
            <a:endParaRPr kumimoji="1"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0050F22-78DB-7B44-A424-B4C0A250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48200"/>
            <a:ext cx="1447800" cy="5761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75639A6B-6CA5-7A48-95EA-ED19EF9D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180548"/>
            <a:ext cx="347861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27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13096</TotalTime>
  <Words>976</Words>
  <Application>Microsoft Office PowerPoint</Application>
  <PresentationFormat>如螢幕大小 (4:3)</PresentationFormat>
  <Paragraphs>98</Paragraphs>
  <Slides>32</Slides>
  <Notes>0</Notes>
  <HiddenSlides>10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04E78Sample</vt:lpstr>
      <vt:lpstr>第14章　資訊科技的合理使用</vt:lpstr>
      <vt:lpstr>14-1　智慧財產權</vt:lpstr>
      <vt:lpstr>著作權</vt:lpstr>
      <vt:lpstr>著作權法保護的著作</vt:lpstr>
      <vt:lpstr>合理使用</vt:lpstr>
      <vt:lpstr>14-2　創用CC</vt:lpstr>
      <vt:lpstr>創用CC授權條款的四個要素</vt:lpstr>
      <vt:lpstr>創用CC的六種授權條款</vt:lpstr>
      <vt:lpstr>PowerPoint 簡報</vt:lpstr>
      <vt:lpstr>案例</vt:lpstr>
      <vt:lpstr>實例演練-搜尋創用CC「允許改作」的作品</vt:lpstr>
      <vt:lpstr>實例演練-搜尋創用CC「允許改作」的作品</vt:lpstr>
      <vt:lpstr>實例演練-搜尋創用CC「允許改作」的作品</vt:lpstr>
      <vt:lpstr>實例演練-搜尋創用CC「允許改作」的作品</vt:lpstr>
      <vt:lpstr>將自己的作品以創用CC授權</vt:lpstr>
      <vt:lpstr>實例演練－製作創用CC授權資訊</vt:lpstr>
      <vt:lpstr>實例演練－製作創用CC授權資訊</vt:lpstr>
      <vt:lpstr>實例演練－製作創用CC授權資訊</vt:lpstr>
      <vt:lpstr>實例演練－製作創用CC授權資訊</vt:lpstr>
      <vt:lpstr>實例演練－採用創用CC「姓名標示」在YouTube上授權</vt:lpstr>
      <vt:lpstr>實例演練－採用創用CC「姓名標示」在YouTube上授權</vt:lpstr>
      <vt:lpstr>實例演練－採用創用CC「姓名標示」在YouTube上授權</vt:lpstr>
      <vt:lpstr>實例演練－採用創用CC「姓名標示」在YouTube上授權</vt:lpstr>
      <vt:lpstr>實例演練－採用創用CC「姓名標示」在YouTube上授權</vt:lpstr>
      <vt:lpstr>實例演練－採用創用CC「姓名標示」在YouTube上授權</vt:lpstr>
      <vt:lpstr>14-3　開放原始碼</vt:lpstr>
      <vt:lpstr>開放原始碼的定義</vt:lpstr>
      <vt:lpstr>PowerPoint 簡報</vt:lpstr>
      <vt:lpstr>著作的授權流程與授權方式</vt:lpstr>
      <vt:lpstr>實力挑戰</vt:lpstr>
      <vt:lpstr>實力挑戰</vt:lpstr>
      <vt:lpstr>實力挑戰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436</cp:revision>
  <cp:lastPrinted>2019-03-05T08:07:49Z</cp:lastPrinted>
  <dcterms:created xsi:type="dcterms:W3CDTF">2012-12-17T09:47:55Z</dcterms:created>
  <dcterms:modified xsi:type="dcterms:W3CDTF">2021-06-23T06:56:07Z</dcterms:modified>
</cp:coreProperties>
</file>